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7"/>
  </p:notesMasterIdLst>
  <p:sldIdLst>
    <p:sldId id="344" r:id="rId2"/>
    <p:sldId id="306" r:id="rId3"/>
    <p:sldId id="307" r:id="rId4"/>
    <p:sldId id="357" r:id="rId5"/>
    <p:sldId id="351" r:id="rId6"/>
    <p:sldId id="355" r:id="rId7"/>
    <p:sldId id="341" r:id="rId8"/>
    <p:sldId id="342" r:id="rId9"/>
    <p:sldId id="356" r:id="rId10"/>
    <p:sldId id="309" r:id="rId11"/>
    <p:sldId id="343" r:id="rId12"/>
    <p:sldId id="310" r:id="rId13"/>
    <p:sldId id="352" r:id="rId14"/>
    <p:sldId id="353" r:id="rId15"/>
    <p:sldId id="35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32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9E3A4B-4BEC-4FD5-ADDA-AE1B707BEC78}" type="datetimeFigureOut">
              <a:rPr lang="en-US" smtClean="0"/>
              <a:t>8/22/2018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B1A3E7-EACB-400B-898A-DC45B9611C37}" type="slidenum">
              <a:rPr lang="en-US" smtClean="0"/>
              <a:t>‹#›</a:t>
            </a:fld>
            <a:endParaRPr lang="en-US"/>
          </a:p>
        </p:txBody>
      </p:sp>
    </p:spTree>
    <p:extLst>
      <p:ext uri="{BB962C8B-B14F-4D97-AF65-F5344CB8AC3E}">
        <p14:creationId xmlns:p14="http://schemas.microsoft.com/office/powerpoint/2010/main" val="2020730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261BFE6-CD00-4A50-84C3-48C96A33033D}" type="datetime1">
              <a:rPr lang="en-US" smtClean="0"/>
              <a:t>8/22/2018</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0E08B66-2894-4D3A-AA5A-05012D753F8A}"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E06448-5199-42EB-95BD-CED69F3FF2AA}" type="datetime1">
              <a:rPr lang="en-US" smtClean="0"/>
              <a:t>8/22/2018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E08B66-2894-4D3A-AA5A-05012D753F8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80E08B66-2894-4D3A-AA5A-05012D753F8A}"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15C1F3-8E2A-4752-8223-074BF3629C96}" type="datetime1">
              <a:rPr lang="en-US" smtClean="0"/>
              <a:t>8/22/2018</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724C098-F223-4E15-9765-379E0F04F4D2}" type="datetime1">
              <a:rPr lang="en-US" smtClean="0"/>
              <a:t>8/22/2018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80E08B66-2894-4D3A-AA5A-05012D753F8A}"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2516BE7F-B5A6-4FF4-B9AE-5FFD018A6665}" type="datetime1">
              <a:rPr lang="en-US" smtClean="0"/>
              <a:t>8/22/2018</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0E08B66-2894-4D3A-AA5A-05012D753F8A}"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36CB4A7-9D56-4857-B3E1-F65652C2F960}" type="datetime1">
              <a:rPr lang="en-US" smtClean="0"/>
              <a:t>8/22/2018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E08B66-2894-4D3A-AA5A-05012D753F8A}"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92BD415-494F-4511-83D1-BCBBF230192A}" type="datetime1">
              <a:rPr lang="en-US" smtClean="0"/>
              <a:t>8/22/2018</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80E08B66-2894-4D3A-AA5A-05012D753F8A}"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8C25040-1AE6-43DB-9AB2-3D6C61758A1D}" type="datetime1">
              <a:rPr lang="en-US" smtClean="0"/>
              <a:t>8/22/2018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80E08B66-2894-4D3A-AA5A-05012D753F8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491AC50-51E3-4A5B-B57A-82335A1E26F2}" type="datetime1">
              <a:rPr lang="en-US" smtClean="0"/>
              <a:t>8/22/2018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0E08B66-2894-4D3A-AA5A-05012D753F8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0E08B66-2894-4D3A-AA5A-05012D753F8A}"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6866E9F9-91E0-4C1E-B6E8-B338CD0A4B1A}" type="datetime1">
              <a:rPr lang="en-US" smtClean="0"/>
              <a:t>8/22/2018</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80E08B66-2894-4D3A-AA5A-05012D753F8A}"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B026AA68-F354-45DE-8C30-12647BE70AB5}" type="datetime1">
              <a:rPr lang="en-US" smtClean="0"/>
              <a:t>8/22/2018</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395799D-C4AB-4F4D-82D4-D05F8932CC50}" type="datetime1">
              <a:rPr lang="en-US" smtClean="0"/>
              <a:t>8/22/2018</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0E08B66-2894-4D3A-AA5A-05012D753F8A}"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09600" y="3048000"/>
            <a:ext cx="8001000" cy="2819400"/>
          </a:xfrm>
        </p:spPr>
        <p:txBody>
          <a:bodyPr>
            <a:noAutofit/>
          </a:bodyPr>
          <a:lstStyle/>
          <a:p>
            <a:r>
              <a:rPr lang="en-US" sz="2400" b="0" i="1" cap="none" dirty="0">
                <a:solidFill>
                  <a:schemeClr val="tx1"/>
                </a:solidFill>
              </a:rPr>
              <a:t>The FCA has been used to address alleged false claims in many economic sectors, including healthcare, pharmaceuticals, finance, and defense. The statute is intended not only to recover funds for the federal </a:t>
            </a:r>
            <a:r>
              <a:rPr lang="en-US" sz="2400" b="0" i="1" cap="none" dirty="0" err="1">
                <a:solidFill>
                  <a:schemeClr val="tx1"/>
                </a:solidFill>
              </a:rPr>
              <a:t>fisc</a:t>
            </a:r>
            <a:r>
              <a:rPr lang="en-US" sz="2400" b="0" i="1" cap="none" dirty="0">
                <a:solidFill>
                  <a:schemeClr val="tx1"/>
                </a:solidFill>
              </a:rPr>
              <a:t>, but also to deter fraud and encourage ethical corporate behavior</a:t>
            </a:r>
            <a:r>
              <a:rPr lang="en-US" sz="2400" b="0" cap="none" dirty="0">
                <a:solidFill>
                  <a:schemeClr val="tx1"/>
                </a:solidFill>
              </a:rPr>
              <a:t>.  </a:t>
            </a:r>
            <a:endParaRPr lang="en-US" sz="2400" b="0" cap="none" dirty="0" smtClean="0">
              <a:solidFill>
                <a:schemeClr val="tx1"/>
              </a:solidFill>
            </a:endParaRPr>
          </a:p>
          <a:p>
            <a:endParaRPr lang="en-US" sz="1400" dirty="0">
              <a:solidFill>
                <a:schemeClr val="tx1"/>
              </a:solidFill>
            </a:endParaRPr>
          </a:p>
        </p:txBody>
      </p:sp>
      <p:sp>
        <p:nvSpPr>
          <p:cNvPr id="3" name="Title 2"/>
          <p:cNvSpPr>
            <a:spLocks noGrp="1"/>
          </p:cNvSpPr>
          <p:nvPr>
            <p:ph type="ctrTitle"/>
          </p:nvPr>
        </p:nvSpPr>
        <p:spPr/>
        <p:txBody>
          <a:bodyPr/>
          <a:lstStyle/>
          <a:p>
            <a:r>
              <a:rPr lang="en-US" sz="4000" dirty="0">
                <a:solidFill>
                  <a:schemeClr val="tx1"/>
                </a:solidFill>
                <a:latin typeface="Georgia" pitchFamily="18" charset="0"/>
              </a:rPr>
              <a:t>Introduction to </a:t>
            </a:r>
            <a:r>
              <a:rPr lang="en-US" sz="4000" i="1" dirty="0">
                <a:solidFill>
                  <a:schemeClr val="tx1"/>
                </a:solidFill>
                <a:latin typeface="Georgia" pitchFamily="18" charset="0"/>
              </a:rPr>
              <a:t>Qui Tam </a:t>
            </a:r>
            <a:r>
              <a:rPr lang="en-US" sz="4000" dirty="0">
                <a:solidFill>
                  <a:schemeClr val="tx1"/>
                </a:solidFill>
                <a:latin typeface="Georgia" pitchFamily="18" charset="0"/>
              </a:rPr>
              <a:t>Litigation</a:t>
            </a:r>
            <a:endParaRPr lang="en-US" dirty="0">
              <a:solidFill>
                <a:schemeClr val="tx1"/>
              </a:solidFill>
            </a:endParaRPr>
          </a:p>
        </p:txBody>
      </p:sp>
      <p:sp>
        <p:nvSpPr>
          <p:cNvPr id="5" name="TextBox 4"/>
          <p:cNvSpPr txBox="1"/>
          <p:nvPr/>
        </p:nvSpPr>
        <p:spPr>
          <a:xfrm>
            <a:off x="152400" y="6400800"/>
            <a:ext cx="8839200" cy="276999"/>
          </a:xfrm>
          <a:prstGeom prst="rect">
            <a:avLst/>
          </a:prstGeom>
          <a:noFill/>
        </p:spPr>
        <p:txBody>
          <a:bodyPr wrap="square" rtlCol="0">
            <a:spAutoFit/>
          </a:bodyPr>
          <a:lstStyle/>
          <a:p>
            <a:r>
              <a:rPr lang="en-US" sz="1200" dirty="0"/>
              <a:t>The U.S. Chamber of Commerce, “Fixing the False Claims </a:t>
            </a:r>
            <a:r>
              <a:rPr lang="en-US" sz="1200" dirty="0" smtClean="0"/>
              <a:t>Act: </a:t>
            </a:r>
            <a:r>
              <a:rPr lang="en-US" sz="1200" dirty="0"/>
              <a:t>The Case For Compliance-Focused Reforms,” October 2013.</a:t>
            </a:r>
          </a:p>
        </p:txBody>
      </p:sp>
    </p:spTree>
    <p:extLst>
      <p:ext uri="{BB962C8B-B14F-4D97-AF65-F5344CB8AC3E}">
        <p14:creationId xmlns:p14="http://schemas.microsoft.com/office/powerpoint/2010/main" val="13086619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900" dirty="0" smtClean="0">
                <a:solidFill>
                  <a:schemeClr val="tx1"/>
                </a:solidFill>
              </a:rPr>
              <a:t>Step Three: The </a:t>
            </a:r>
            <a:r>
              <a:rPr lang="en-US" sz="2900" dirty="0">
                <a:solidFill>
                  <a:schemeClr val="tx1"/>
                </a:solidFill>
              </a:rPr>
              <a:t>Government </a:t>
            </a:r>
            <a:r>
              <a:rPr lang="en-US" sz="2900" dirty="0" smtClean="0">
                <a:solidFill>
                  <a:schemeClr val="tx1"/>
                </a:solidFill>
              </a:rPr>
              <a:t>Investigates (Cont’d)</a:t>
            </a:r>
            <a:endParaRPr lang="en-US" sz="2900" dirty="0">
              <a:solidFill>
                <a:schemeClr val="tx1"/>
              </a:solidFill>
            </a:endParaRPr>
          </a:p>
        </p:txBody>
      </p:sp>
      <p:sp>
        <p:nvSpPr>
          <p:cNvPr id="3" name="Slide Number Placeholder 2"/>
          <p:cNvSpPr>
            <a:spLocks noGrp="1"/>
          </p:cNvSpPr>
          <p:nvPr>
            <p:ph type="sldNum" sz="quarter" idx="12"/>
          </p:nvPr>
        </p:nvSpPr>
        <p:spPr/>
        <p:txBody>
          <a:bodyPr/>
          <a:lstStyle/>
          <a:p>
            <a:fld id="{80E08B66-2894-4D3A-AA5A-05012D753F8A}" type="slidenum">
              <a:rPr lang="en-US" smtClean="0"/>
              <a:t>10</a:t>
            </a:fld>
            <a:endParaRPr lang="en-US"/>
          </a:p>
        </p:txBody>
      </p:sp>
      <p:sp>
        <p:nvSpPr>
          <p:cNvPr id="4" name="Content Placeholder 3"/>
          <p:cNvSpPr>
            <a:spLocks noGrp="1"/>
          </p:cNvSpPr>
          <p:nvPr>
            <p:ph sz="quarter" idx="1"/>
          </p:nvPr>
        </p:nvSpPr>
        <p:spPr/>
        <p:txBody>
          <a:bodyPr>
            <a:normAutofit fontScale="92500" lnSpcReduction="20000"/>
          </a:bodyPr>
          <a:lstStyle/>
          <a:p>
            <a:pPr>
              <a:buClrTx/>
            </a:pPr>
            <a:r>
              <a:rPr lang="en-US" dirty="0"/>
              <a:t>The Government usually issues civil investigative demands (CIDs), which are </a:t>
            </a:r>
            <a:r>
              <a:rPr lang="en-US" dirty="0" smtClean="0"/>
              <a:t>like subpoenas.</a:t>
            </a:r>
          </a:p>
          <a:p>
            <a:pPr marL="0" indent="0">
              <a:buClrTx/>
              <a:buNone/>
            </a:pPr>
            <a:endParaRPr lang="en-US" dirty="0"/>
          </a:p>
          <a:p>
            <a:pPr>
              <a:buClrTx/>
            </a:pPr>
            <a:r>
              <a:rPr lang="en-US" dirty="0"/>
              <a:t>The Government will interview witnesses and may also take Examinations Under Oath (EUOs), which are </a:t>
            </a:r>
            <a:r>
              <a:rPr lang="en-US" dirty="0" smtClean="0"/>
              <a:t>similar to </a:t>
            </a:r>
            <a:r>
              <a:rPr lang="en-US" dirty="0"/>
              <a:t>depositions</a:t>
            </a:r>
            <a:r>
              <a:rPr lang="en-US" dirty="0" smtClean="0"/>
              <a:t>.</a:t>
            </a:r>
          </a:p>
          <a:p>
            <a:pPr marL="0" indent="0">
              <a:buClrTx/>
              <a:buNone/>
            </a:pPr>
            <a:endParaRPr lang="en-US" dirty="0" smtClean="0"/>
          </a:p>
          <a:p>
            <a:pPr>
              <a:buClrTx/>
            </a:pPr>
            <a:r>
              <a:rPr lang="en-US" dirty="0" smtClean="0"/>
              <a:t>The Government may ask the Court to partially lift the seal, which enables it to disclose the suit to the defendant and potentially gain more leverage. The relator’s name may be redacted.</a:t>
            </a:r>
          </a:p>
          <a:p>
            <a:pPr marL="0" indent="0">
              <a:buClrTx/>
              <a:buNone/>
            </a:pPr>
            <a:endParaRPr lang="en-US" dirty="0" smtClean="0"/>
          </a:p>
          <a:p>
            <a:pPr>
              <a:buClrTx/>
            </a:pPr>
            <a:r>
              <a:rPr lang="en-US" dirty="0" smtClean="0"/>
              <a:t>Some cases settle during the investigation stage.</a:t>
            </a:r>
            <a:endParaRPr lang="en-US" dirty="0"/>
          </a:p>
          <a:p>
            <a:endParaRPr lang="en-US" dirty="0"/>
          </a:p>
        </p:txBody>
      </p:sp>
    </p:spTree>
    <p:extLst>
      <p:ext uri="{BB962C8B-B14F-4D97-AF65-F5344CB8AC3E}">
        <p14:creationId xmlns:p14="http://schemas.microsoft.com/office/powerpoint/2010/main" val="875466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Step Four: Intervention or Declination</a:t>
            </a:r>
            <a:endParaRPr lang="en-US" dirty="0">
              <a:solidFill>
                <a:schemeClr val="tx1"/>
              </a:solidFill>
            </a:endParaRPr>
          </a:p>
        </p:txBody>
      </p:sp>
      <p:sp>
        <p:nvSpPr>
          <p:cNvPr id="3" name="Slide Number Placeholder 2"/>
          <p:cNvSpPr>
            <a:spLocks noGrp="1"/>
          </p:cNvSpPr>
          <p:nvPr>
            <p:ph type="sldNum" sz="quarter" idx="12"/>
          </p:nvPr>
        </p:nvSpPr>
        <p:spPr/>
        <p:txBody>
          <a:bodyPr/>
          <a:lstStyle/>
          <a:p>
            <a:fld id="{80E08B66-2894-4D3A-AA5A-05012D753F8A}" type="slidenum">
              <a:rPr lang="en-US" smtClean="0"/>
              <a:t>11</a:t>
            </a:fld>
            <a:endParaRPr lang="en-US"/>
          </a:p>
        </p:txBody>
      </p:sp>
      <p:sp>
        <p:nvSpPr>
          <p:cNvPr id="4" name="Content Placeholder 3"/>
          <p:cNvSpPr>
            <a:spLocks noGrp="1"/>
          </p:cNvSpPr>
          <p:nvPr>
            <p:ph sz="quarter" idx="1"/>
          </p:nvPr>
        </p:nvSpPr>
        <p:spPr/>
        <p:txBody>
          <a:bodyPr>
            <a:normAutofit fontScale="85000" lnSpcReduction="20000"/>
          </a:bodyPr>
          <a:lstStyle/>
          <a:p>
            <a:pPr>
              <a:buClrTx/>
            </a:pPr>
            <a:r>
              <a:rPr lang="en-US" dirty="0" smtClean="0"/>
              <a:t>If the Government intervenes:</a:t>
            </a:r>
          </a:p>
          <a:p>
            <a:pPr marL="0" indent="0">
              <a:buClrTx/>
              <a:buNone/>
            </a:pPr>
            <a:endParaRPr lang="en-US" dirty="0" smtClean="0"/>
          </a:p>
          <a:p>
            <a:pPr lvl="1">
              <a:buClrTx/>
            </a:pPr>
            <a:r>
              <a:rPr lang="en-US" dirty="0" smtClean="0">
                <a:solidFill>
                  <a:schemeClr val="tx1"/>
                </a:solidFill>
              </a:rPr>
              <a:t>The case is unsealed.</a:t>
            </a:r>
          </a:p>
          <a:p>
            <a:pPr marL="274320" lvl="1" indent="0">
              <a:buClrTx/>
              <a:buNone/>
            </a:pPr>
            <a:endParaRPr lang="en-US" dirty="0" smtClean="0">
              <a:solidFill>
                <a:schemeClr val="tx1"/>
              </a:solidFill>
            </a:endParaRPr>
          </a:p>
          <a:p>
            <a:pPr lvl="1">
              <a:buClrTx/>
            </a:pPr>
            <a:r>
              <a:rPr lang="en-US" dirty="0" smtClean="0">
                <a:solidFill>
                  <a:schemeClr val="tx1"/>
                </a:solidFill>
              </a:rPr>
              <a:t>The Government files its own complaint.</a:t>
            </a:r>
          </a:p>
          <a:p>
            <a:pPr marL="274320" lvl="1" indent="0">
              <a:buClrTx/>
              <a:buNone/>
            </a:pPr>
            <a:endParaRPr lang="en-US" dirty="0" smtClean="0">
              <a:solidFill>
                <a:schemeClr val="tx1"/>
              </a:solidFill>
            </a:endParaRPr>
          </a:p>
          <a:p>
            <a:pPr lvl="1">
              <a:buClrTx/>
            </a:pPr>
            <a:r>
              <a:rPr lang="en-US" dirty="0" smtClean="0">
                <a:solidFill>
                  <a:schemeClr val="tx1"/>
                </a:solidFill>
              </a:rPr>
              <a:t>The Government’s causes of action supersede the relator’s causes of action to the extent that they overlap.</a:t>
            </a:r>
          </a:p>
          <a:p>
            <a:pPr marL="274320" lvl="1" indent="0">
              <a:buClrTx/>
              <a:buNone/>
            </a:pPr>
            <a:endParaRPr lang="en-US" dirty="0" smtClean="0">
              <a:solidFill>
                <a:schemeClr val="tx1"/>
              </a:solidFill>
            </a:endParaRPr>
          </a:p>
          <a:p>
            <a:pPr lvl="1">
              <a:buClrTx/>
            </a:pPr>
            <a:r>
              <a:rPr lang="en-US" dirty="0" smtClean="0">
                <a:solidFill>
                  <a:schemeClr val="tx1"/>
                </a:solidFill>
              </a:rPr>
              <a:t>The Government litigates its causes of action.</a:t>
            </a:r>
          </a:p>
          <a:p>
            <a:pPr marL="274320" lvl="1" indent="0">
              <a:buClrTx/>
              <a:buNone/>
            </a:pPr>
            <a:endParaRPr lang="en-US" dirty="0" smtClean="0">
              <a:solidFill>
                <a:schemeClr val="tx1"/>
              </a:solidFill>
            </a:endParaRPr>
          </a:p>
          <a:p>
            <a:pPr lvl="1">
              <a:buClrTx/>
            </a:pPr>
            <a:r>
              <a:rPr lang="en-US" dirty="0" smtClean="0">
                <a:solidFill>
                  <a:schemeClr val="tx1"/>
                </a:solidFill>
              </a:rPr>
              <a:t>We provide support.</a:t>
            </a:r>
          </a:p>
          <a:p>
            <a:pPr marL="274320" lvl="1" indent="0">
              <a:buClrTx/>
              <a:buNone/>
            </a:pPr>
            <a:endParaRPr lang="en-US" dirty="0" smtClean="0">
              <a:solidFill>
                <a:schemeClr val="tx1"/>
              </a:solidFill>
            </a:endParaRPr>
          </a:p>
          <a:p>
            <a:pPr lvl="1">
              <a:buClrTx/>
            </a:pPr>
            <a:r>
              <a:rPr lang="en-US" dirty="0" smtClean="0">
                <a:solidFill>
                  <a:schemeClr val="tx1"/>
                </a:solidFill>
              </a:rPr>
              <a:t>Relators are entitled to a share of 15 – 25% of the amount recovered in intervened cases.</a:t>
            </a:r>
            <a:endParaRPr lang="en-US" dirty="0">
              <a:solidFill>
                <a:schemeClr val="tx1"/>
              </a:solidFill>
            </a:endParaRPr>
          </a:p>
        </p:txBody>
      </p:sp>
    </p:spTree>
    <p:extLst>
      <p:ext uri="{BB962C8B-B14F-4D97-AF65-F5344CB8AC3E}">
        <p14:creationId xmlns:p14="http://schemas.microsoft.com/office/powerpoint/2010/main" val="2832127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 calcmode="lin" valueType="num">
                                      <p:cBhvr additive="base">
                                        <p:cTn id="1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8" end="8"/>
                                            </p:txEl>
                                          </p:spTgt>
                                        </p:tgtEl>
                                        <p:attrNameLst>
                                          <p:attrName>style.visibility</p:attrName>
                                        </p:attrNameLst>
                                      </p:cBhvr>
                                      <p:to>
                                        <p:strVal val="visible"/>
                                      </p:to>
                                    </p:set>
                                    <p:anim calcmode="lin" valueType="num">
                                      <p:cBhvr additive="base">
                                        <p:cTn id="2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12" end="12"/>
                                            </p:txEl>
                                          </p:spTgt>
                                        </p:tgtEl>
                                        <p:attrNameLst>
                                          <p:attrName>style.visibility</p:attrName>
                                        </p:attrNameLst>
                                      </p:cBhvr>
                                      <p:to>
                                        <p:strVal val="visible"/>
                                      </p:to>
                                    </p:set>
                                    <p:anim calcmode="lin" valueType="num">
                                      <p:cBhvr additive="base">
                                        <p:cTn id="37"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rPr>
              <a:t>Step Four: Intervention </a:t>
            </a:r>
            <a:r>
              <a:rPr lang="en-US" dirty="0">
                <a:solidFill>
                  <a:schemeClr val="tx1"/>
                </a:solidFill>
              </a:rPr>
              <a:t>or </a:t>
            </a:r>
            <a:r>
              <a:rPr lang="en-US" dirty="0" smtClean="0">
                <a:solidFill>
                  <a:schemeClr val="tx1"/>
                </a:solidFill>
              </a:rPr>
              <a:t>Declination (Cont’d)</a:t>
            </a:r>
            <a:endParaRPr lang="en-US" dirty="0">
              <a:solidFill>
                <a:schemeClr val="tx1"/>
              </a:solidFill>
            </a:endParaRPr>
          </a:p>
        </p:txBody>
      </p:sp>
      <p:sp>
        <p:nvSpPr>
          <p:cNvPr id="3" name="Slide Number Placeholder 2"/>
          <p:cNvSpPr>
            <a:spLocks noGrp="1"/>
          </p:cNvSpPr>
          <p:nvPr>
            <p:ph type="sldNum" sz="quarter" idx="12"/>
          </p:nvPr>
        </p:nvSpPr>
        <p:spPr/>
        <p:txBody>
          <a:bodyPr/>
          <a:lstStyle/>
          <a:p>
            <a:fld id="{80E08B66-2894-4D3A-AA5A-05012D753F8A}" type="slidenum">
              <a:rPr lang="en-US" smtClean="0"/>
              <a:t>12</a:t>
            </a:fld>
            <a:endParaRPr lang="en-US"/>
          </a:p>
        </p:txBody>
      </p:sp>
      <p:sp>
        <p:nvSpPr>
          <p:cNvPr id="4" name="Content Placeholder 3"/>
          <p:cNvSpPr>
            <a:spLocks noGrp="1"/>
          </p:cNvSpPr>
          <p:nvPr>
            <p:ph sz="quarter" idx="1"/>
          </p:nvPr>
        </p:nvSpPr>
        <p:spPr/>
        <p:txBody>
          <a:bodyPr>
            <a:normAutofit/>
          </a:bodyPr>
          <a:lstStyle/>
          <a:p>
            <a:pPr>
              <a:buClrTx/>
            </a:pPr>
            <a:r>
              <a:rPr lang="en-US" sz="2300" dirty="0" smtClean="0"/>
              <a:t>If the Government declines to intervene:</a:t>
            </a:r>
          </a:p>
          <a:p>
            <a:pPr marL="0" indent="0">
              <a:buClrTx/>
              <a:buNone/>
            </a:pPr>
            <a:endParaRPr lang="en-US" sz="2300" dirty="0" smtClean="0"/>
          </a:p>
          <a:p>
            <a:pPr lvl="1">
              <a:buClrTx/>
            </a:pPr>
            <a:r>
              <a:rPr lang="en-US" sz="1900" dirty="0" smtClean="0">
                <a:solidFill>
                  <a:schemeClr val="tx1"/>
                </a:solidFill>
              </a:rPr>
              <a:t>The Government files a notice of declination.</a:t>
            </a:r>
          </a:p>
          <a:p>
            <a:pPr lvl="1">
              <a:buClrTx/>
            </a:pPr>
            <a:r>
              <a:rPr lang="en-US" sz="1900" dirty="0" smtClean="0">
                <a:solidFill>
                  <a:schemeClr val="tx1"/>
                </a:solidFill>
              </a:rPr>
              <a:t>We may decide not to pursue the action.</a:t>
            </a:r>
          </a:p>
          <a:p>
            <a:pPr lvl="1">
              <a:buClrTx/>
            </a:pPr>
            <a:r>
              <a:rPr lang="en-US" sz="1900" dirty="0" smtClean="0">
                <a:solidFill>
                  <a:schemeClr val="tx1"/>
                </a:solidFill>
              </a:rPr>
              <a:t>If we pursue the action, the Court unseals the suit and orders the relator to serve the complaint on the defendant.</a:t>
            </a:r>
          </a:p>
          <a:p>
            <a:pPr lvl="1">
              <a:buClrTx/>
            </a:pPr>
            <a:r>
              <a:rPr lang="en-US" sz="1900" dirty="0" smtClean="0">
                <a:solidFill>
                  <a:schemeClr val="tx1"/>
                </a:solidFill>
              </a:rPr>
              <a:t>The defendant will then file a motion to dismiss or an answer to the complaint.</a:t>
            </a:r>
          </a:p>
          <a:p>
            <a:pPr lvl="1">
              <a:buClrTx/>
            </a:pPr>
            <a:r>
              <a:rPr lang="en-US" sz="1900" dirty="0" smtClean="0">
                <a:solidFill>
                  <a:schemeClr val="tx1"/>
                </a:solidFill>
              </a:rPr>
              <a:t>If the judge denies the motion to dismiss, the defendant will file an answer if they have not done so.</a:t>
            </a:r>
          </a:p>
          <a:p>
            <a:pPr lvl="1">
              <a:buClrTx/>
            </a:pPr>
            <a:r>
              <a:rPr lang="en-US" sz="1900" dirty="0" smtClean="0">
                <a:solidFill>
                  <a:schemeClr val="tx1"/>
                </a:solidFill>
              </a:rPr>
              <a:t>The case will then proceed through discovery, summary judgment briefing, and trial. </a:t>
            </a:r>
          </a:p>
          <a:p>
            <a:pPr lvl="1">
              <a:buClrTx/>
            </a:pPr>
            <a:r>
              <a:rPr lang="en-US" sz="1900" dirty="0" smtClean="0">
                <a:solidFill>
                  <a:schemeClr val="tx1"/>
                </a:solidFill>
              </a:rPr>
              <a:t>Relators are entitled to a share of 25 – 30% in non-intervened cases.</a:t>
            </a:r>
            <a:endParaRPr lang="en-US" sz="1900" dirty="0">
              <a:solidFill>
                <a:schemeClr val="tx1"/>
              </a:solidFill>
            </a:endParaRPr>
          </a:p>
        </p:txBody>
      </p:sp>
    </p:spTree>
    <p:extLst>
      <p:ext uri="{BB962C8B-B14F-4D97-AF65-F5344CB8AC3E}">
        <p14:creationId xmlns:p14="http://schemas.microsoft.com/office/powerpoint/2010/main" val="875466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 calcmode="lin" valueType="num">
                                      <p:cBhvr additive="base">
                                        <p:cTn id="1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 calcmode="lin" valueType="num">
                                      <p:cBhvr additive="base">
                                        <p:cTn id="2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 calcmode="lin" valueType="num">
                                      <p:cBhvr additive="base">
                                        <p:cTn id="3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8" end="8"/>
                                            </p:txEl>
                                          </p:spTgt>
                                        </p:tgtEl>
                                        <p:attrNameLst>
                                          <p:attrName>style.visibility</p:attrName>
                                        </p:attrNameLst>
                                      </p:cBhvr>
                                      <p:to>
                                        <p:strVal val="visible"/>
                                      </p:to>
                                    </p:set>
                                    <p:anim calcmode="lin" valueType="num">
                                      <p:cBhvr additive="base">
                                        <p:cTn id="4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09600" y="3048000"/>
            <a:ext cx="8001000" cy="2819400"/>
          </a:xfrm>
        </p:spPr>
        <p:txBody>
          <a:bodyPr>
            <a:noAutofit/>
          </a:bodyPr>
          <a:lstStyle/>
          <a:p>
            <a:endParaRPr lang="en-US" sz="4000" i="1" dirty="0" smtClean="0">
              <a:solidFill>
                <a:schemeClr val="tx1"/>
              </a:solidFill>
              <a:latin typeface="Georgia" pitchFamily="18" charset="0"/>
            </a:endParaRPr>
          </a:p>
          <a:p>
            <a:r>
              <a:rPr lang="en-US" sz="4000" dirty="0" smtClean="0">
                <a:solidFill>
                  <a:schemeClr val="tx1"/>
                </a:solidFill>
                <a:latin typeface="Georgia" pitchFamily="18" charset="0"/>
              </a:rPr>
              <a:t>What Relators Should and Should Not do</a:t>
            </a:r>
            <a:endParaRPr lang="en-US" sz="4000" dirty="0">
              <a:solidFill>
                <a:schemeClr val="tx1"/>
              </a:solidFill>
            </a:endParaRPr>
          </a:p>
        </p:txBody>
      </p:sp>
      <p:sp>
        <p:nvSpPr>
          <p:cNvPr id="3" name="Title 2"/>
          <p:cNvSpPr>
            <a:spLocks noGrp="1"/>
          </p:cNvSpPr>
          <p:nvPr>
            <p:ph type="ctrTitle"/>
          </p:nvPr>
        </p:nvSpPr>
        <p:spPr/>
        <p:txBody>
          <a:bodyPr/>
          <a:lstStyle/>
          <a:p>
            <a:r>
              <a:rPr lang="en-US" sz="4400" dirty="0">
                <a:solidFill>
                  <a:schemeClr val="tx1"/>
                </a:solidFill>
                <a:latin typeface="Georgia" pitchFamily="18" charset="0"/>
              </a:rPr>
              <a:t>Introduction to </a:t>
            </a:r>
            <a:r>
              <a:rPr lang="en-US" sz="4400" i="1" dirty="0">
                <a:solidFill>
                  <a:schemeClr val="tx1"/>
                </a:solidFill>
                <a:latin typeface="Georgia" pitchFamily="18" charset="0"/>
              </a:rPr>
              <a:t>Qui Tam </a:t>
            </a:r>
            <a:r>
              <a:rPr lang="en-US" sz="4400" dirty="0">
                <a:solidFill>
                  <a:schemeClr val="tx1"/>
                </a:solidFill>
                <a:latin typeface="Georgia" pitchFamily="18" charset="0"/>
              </a:rPr>
              <a:t>Litigation</a:t>
            </a:r>
            <a:endParaRPr lang="en-US" i="1" dirty="0">
              <a:solidFill>
                <a:schemeClr val="tx1"/>
              </a:solidFill>
            </a:endParaRPr>
          </a:p>
        </p:txBody>
      </p:sp>
    </p:spTree>
    <p:extLst>
      <p:ext uri="{BB962C8B-B14F-4D97-AF65-F5344CB8AC3E}">
        <p14:creationId xmlns:p14="http://schemas.microsoft.com/office/powerpoint/2010/main" val="2423543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chemeClr val="tx1"/>
                </a:solidFill>
                <a:latin typeface="Georgia" pitchFamily="18" charset="0"/>
              </a:rPr>
              <a:t>What Relators Should and Should Not do</a:t>
            </a:r>
            <a:endParaRPr lang="en-US" sz="3200" dirty="0">
              <a:solidFill>
                <a:schemeClr val="tx1"/>
              </a:solidFill>
            </a:endParaRPr>
          </a:p>
        </p:txBody>
      </p:sp>
      <p:sp>
        <p:nvSpPr>
          <p:cNvPr id="3" name="Slide Number Placeholder 2"/>
          <p:cNvSpPr>
            <a:spLocks noGrp="1"/>
          </p:cNvSpPr>
          <p:nvPr>
            <p:ph type="sldNum" sz="quarter" idx="12"/>
          </p:nvPr>
        </p:nvSpPr>
        <p:spPr/>
        <p:txBody>
          <a:bodyPr/>
          <a:lstStyle/>
          <a:p>
            <a:fld id="{80E08B66-2894-4D3A-AA5A-05012D753F8A}" type="slidenum">
              <a:rPr lang="en-US" smtClean="0"/>
              <a:t>14</a:t>
            </a:fld>
            <a:endParaRPr lang="en-US"/>
          </a:p>
        </p:txBody>
      </p:sp>
      <p:sp>
        <p:nvSpPr>
          <p:cNvPr id="4" name="Content Placeholder 3"/>
          <p:cNvSpPr>
            <a:spLocks noGrp="1"/>
          </p:cNvSpPr>
          <p:nvPr>
            <p:ph sz="quarter" idx="1"/>
          </p:nvPr>
        </p:nvSpPr>
        <p:spPr/>
        <p:txBody>
          <a:bodyPr>
            <a:normAutofit fontScale="92500"/>
          </a:bodyPr>
          <a:lstStyle/>
          <a:p>
            <a:pPr>
              <a:buClrTx/>
            </a:pPr>
            <a:r>
              <a:rPr lang="en-US" sz="1900" b="1" dirty="0" smtClean="0">
                <a:solidFill>
                  <a:schemeClr val="tx1"/>
                </a:solidFill>
              </a:rPr>
              <a:t>DO </a:t>
            </a:r>
            <a:r>
              <a:rPr lang="en-US" sz="1900" dirty="0" smtClean="0">
                <a:solidFill>
                  <a:schemeClr val="tx1"/>
                </a:solidFill>
              </a:rPr>
              <a:t>be patient and persistent. It may take the Government several years to fully investigate the fraud and decide whether to intervene.</a:t>
            </a:r>
          </a:p>
          <a:p>
            <a:pPr marL="0" indent="0">
              <a:buClrTx/>
              <a:buNone/>
            </a:pPr>
            <a:endParaRPr lang="en-US" sz="1900" dirty="0" smtClean="0">
              <a:solidFill>
                <a:schemeClr val="tx1"/>
              </a:solidFill>
            </a:endParaRPr>
          </a:p>
          <a:p>
            <a:pPr>
              <a:buClrTx/>
            </a:pPr>
            <a:r>
              <a:rPr lang="en-US" sz="1900" b="1" dirty="0" smtClean="0"/>
              <a:t>DO </a:t>
            </a:r>
            <a:r>
              <a:rPr lang="en-US" sz="1900" dirty="0" smtClean="0"/>
              <a:t>keep track of contributions you’ve made to the case. It will assist with advocating for a larger relator’s share in the event of recovery.</a:t>
            </a:r>
          </a:p>
          <a:p>
            <a:pPr marL="0" indent="0">
              <a:buClrTx/>
              <a:buNone/>
            </a:pPr>
            <a:endParaRPr lang="en-US" sz="1900" dirty="0" smtClean="0"/>
          </a:p>
          <a:p>
            <a:pPr>
              <a:buClrTx/>
            </a:pPr>
            <a:r>
              <a:rPr lang="en-US" sz="1900" b="1" dirty="0"/>
              <a:t>DO NOT </a:t>
            </a:r>
            <a:r>
              <a:rPr lang="en-US" sz="1900" dirty="0"/>
              <a:t>discuss the case with anyone who is not a relator. </a:t>
            </a:r>
            <a:r>
              <a:rPr lang="en-US" sz="1900" dirty="0" smtClean="0"/>
              <a:t>Maintaining </a:t>
            </a:r>
            <a:r>
              <a:rPr lang="en-US" sz="1900" dirty="0"/>
              <a:t>the integrity of the seal is vital to protecting the Government’s ability to investigate the fraud. Cases are sealed by order of the court, and discussing a sealed matter is a violation of a court order. It may also be grounds for dismissal</a:t>
            </a:r>
            <a:r>
              <a:rPr lang="en-US" sz="1900" dirty="0" smtClean="0"/>
              <a:t>.</a:t>
            </a:r>
          </a:p>
          <a:p>
            <a:pPr>
              <a:buClrTx/>
            </a:pPr>
            <a:endParaRPr lang="en-US" sz="1900" dirty="0"/>
          </a:p>
          <a:p>
            <a:pPr>
              <a:buClrTx/>
            </a:pPr>
            <a:r>
              <a:rPr lang="en-US" sz="1900" b="1" dirty="0"/>
              <a:t>DO NOT </a:t>
            </a:r>
            <a:r>
              <a:rPr lang="en-US" sz="1900" dirty="0"/>
              <a:t>actively investigate the fraud while the case is under seal. </a:t>
            </a:r>
            <a:r>
              <a:rPr lang="en-US" sz="1900" dirty="0" smtClean="0"/>
              <a:t>For example, do not interview potential witnesses. It </a:t>
            </a:r>
            <a:r>
              <a:rPr lang="en-US" sz="1900" dirty="0"/>
              <a:t>is the Government’s role to investigate. Our office will continue to provide information to the Government to the extent that new information comes to </a:t>
            </a:r>
            <a:r>
              <a:rPr lang="en-US" sz="1900" dirty="0" smtClean="0"/>
              <a:t>light.</a:t>
            </a:r>
            <a:endParaRPr lang="en-US" sz="1900" b="1" dirty="0"/>
          </a:p>
          <a:p>
            <a:pPr>
              <a:buClrTx/>
            </a:pPr>
            <a:endParaRPr lang="en-US" sz="1900" b="1" dirty="0">
              <a:solidFill>
                <a:schemeClr val="tx1"/>
              </a:solidFill>
            </a:endParaRPr>
          </a:p>
        </p:txBody>
      </p:sp>
    </p:spTree>
    <p:extLst>
      <p:ext uri="{BB962C8B-B14F-4D97-AF65-F5344CB8AC3E}">
        <p14:creationId xmlns:p14="http://schemas.microsoft.com/office/powerpoint/2010/main" val="3542065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US" sz="3600" b="1" dirty="0">
                <a:solidFill>
                  <a:schemeClr val="tx1"/>
                </a:solidFill>
              </a:rPr>
              <a:t>Questions?</a:t>
            </a:r>
          </a:p>
        </p:txBody>
      </p:sp>
      <p:sp>
        <p:nvSpPr>
          <p:cNvPr id="3" name="Slide Number Placeholder 2"/>
          <p:cNvSpPr>
            <a:spLocks noGrp="1"/>
          </p:cNvSpPr>
          <p:nvPr>
            <p:ph type="sldNum" sz="quarter" idx="12"/>
          </p:nvPr>
        </p:nvSpPr>
        <p:spPr/>
        <p:txBody>
          <a:bodyPr/>
          <a:lstStyle/>
          <a:p>
            <a:fld id="{80E08B66-2894-4D3A-AA5A-05012D753F8A}" type="slidenum">
              <a:rPr lang="en-US" smtClean="0"/>
              <a:t>15</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1676400"/>
            <a:ext cx="4024176" cy="45971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52400" y="6400800"/>
            <a:ext cx="4572000" cy="307777"/>
          </a:xfrm>
          <a:prstGeom prst="rect">
            <a:avLst/>
          </a:prstGeom>
          <a:noFill/>
        </p:spPr>
        <p:txBody>
          <a:bodyPr wrap="square" rtlCol="0">
            <a:spAutoFit/>
          </a:bodyPr>
          <a:lstStyle/>
          <a:p>
            <a:r>
              <a:rPr lang="en-US" sz="1400" i="1" dirty="0" smtClean="0"/>
              <a:t>Image courtesy of Carlos Doroteo</a:t>
            </a:r>
            <a:endParaRPr lang="en-US" sz="1400" i="1" dirty="0"/>
          </a:p>
        </p:txBody>
      </p:sp>
    </p:spTree>
    <p:extLst>
      <p:ext uri="{BB962C8B-B14F-4D97-AF65-F5344CB8AC3E}">
        <p14:creationId xmlns:p14="http://schemas.microsoft.com/office/powerpoint/2010/main" val="40066919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What is a “</a:t>
            </a:r>
            <a:r>
              <a:rPr lang="en-US" i="1" dirty="0" smtClean="0">
                <a:solidFill>
                  <a:schemeClr val="tx1"/>
                </a:solidFill>
              </a:rPr>
              <a:t>qui tam</a:t>
            </a:r>
            <a:r>
              <a:rPr lang="en-US" dirty="0" smtClean="0">
                <a:solidFill>
                  <a:schemeClr val="tx1"/>
                </a:solidFill>
              </a:rPr>
              <a:t>?”</a:t>
            </a:r>
            <a:endParaRPr lang="en-US" dirty="0">
              <a:solidFill>
                <a:schemeClr val="tx1"/>
              </a:solidFill>
            </a:endParaRPr>
          </a:p>
        </p:txBody>
      </p:sp>
      <p:sp>
        <p:nvSpPr>
          <p:cNvPr id="3" name="Slide Number Placeholder 2"/>
          <p:cNvSpPr>
            <a:spLocks noGrp="1"/>
          </p:cNvSpPr>
          <p:nvPr>
            <p:ph type="sldNum" sz="quarter" idx="12"/>
          </p:nvPr>
        </p:nvSpPr>
        <p:spPr/>
        <p:txBody>
          <a:bodyPr/>
          <a:lstStyle/>
          <a:p>
            <a:fld id="{80E08B66-2894-4D3A-AA5A-05012D753F8A}" type="slidenum">
              <a:rPr lang="en-US" smtClean="0"/>
              <a:t>2</a:t>
            </a:fld>
            <a:endParaRPr lang="en-US"/>
          </a:p>
        </p:txBody>
      </p:sp>
      <p:sp>
        <p:nvSpPr>
          <p:cNvPr id="4" name="Content Placeholder 3"/>
          <p:cNvSpPr>
            <a:spLocks noGrp="1"/>
          </p:cNvSpPr>
          <p:nvPr>
            <p:ph sz="quarter" idx="1"/>
          </p:nvPr>
        </p:nvSpPr>
        <p:spPr/>
        <p:txBody>
          <a:bodyPr>
            <a:normAutofit lnSpcReduction="10000"/>
          </a:bodyPr>
          <a:lstStyle/>
          <a:p>
            <a:pPr marL="0" indent="0">
              <a:buClrTx/>
              <a:buNone/>
            </a:pPr>
            <a:endParaRPr lang="en-US" sz="2200" dirty="0" smtClean="0"/>
          </a:p>
          <a:p>
            <a:pPr algn="just">
              <a:buClrTx/>
              <a:buFont typeface="Arial" panose="020B0604020202020204" pitchFamily="34" charset="0"/>
              <a:buChar char="•"/>
            </a:pPr>
            <a:r>
              <a:rPr lang="en-US" sz="2200" dirty="0" smtClean="0"/>
              <a:t>“</a:t>
            </a:r>
            <a:r>
              <a:rPr lang="en-US" sz="2200" i="1" dirty="0" smtClean="0"/>
              <a:t>Qui tam</a:t>
            </a:r>
            <a:r>
              <a:rPr lang="en-US" sz="2200" dirty="0" smtClean="0"/>
              <a:t>” is an abbreviated version of the Latin phrase “qui </a:t>
            </a:r>
            <a:r>
              <a:rPr lang="en-US" sz="2200" dirty="0"/>
              <a:t>tam pro domino </a:t>
            </a:r>
            <a:r>
              <a:rPr lang="en-US" sz="2200" dirty="0" err="1"/>
              <a:t>rege</a:t>
            </a:r>
            <a:r>
              <a:rPr lang="en-US" sz="2200" dirty="0"/>
              <a:t> quam pro se ipso in </a:t>
            </a:r>
            <a:r>
              <a:rPr lang="en-US" sz="2200" dirty="0" err="1"/>
              <a:t>hac</a:t>
            </a:r>
            <a:r>
              <a:rPr lang="en-US" sz="2200" dirty="0"/>
              <a:t> parte sequitur</a:t>
            </a:r>
            <a:r>
              <a:rPr lang="en-US" sz="2200" dirty="0" smtClean="0"/>
              <a:t>,” </a:t>
            </a:r>
            <a:r>
              <a:rPr lang="en-US" sz="2200" dirty="0"/>
              <a:t>meaning "[he] who sues in this matter for the king as well as for himself</a:t>
            </a:r>
            <a:r>
              <a:rPr lang="en-US" sz="2200" dirty="0" smtClean="0"/>
              <a:t>.”</a:t>
            </a:r>
          </a:p>
          <a:p>
            <a:pPr marL="0" indent="0" algn="just">
              <a:buClrTx/>
              <a:buNone/>
            </a:pPr>
            <a:endParaRPr lang="en-US" sz="2200" dirty="0" smtClean="0"/>
          </a:p>
          <a:p>
            <a:pPr algn="just">
              <a:buClrTx/>
              <a:buFont typeface="Arial" panose="020B0604020202020204" pitchFamily="34" charset="0"/>
              <a:buChar char="•"/>
            </a:pPr>
            <a:r>
              <a:rPr lang="en-US" sz="2200" i="1" dirty="0" smtClean="0"/>
              <a:t>Qui tam </a:t>
            </a:r>
            <a:r>
              <a:rPr lang="en-US" sz="2200" dirty="0" smtClean="0"/>
              <a:t>cases are brought pursuant to the False Claims Act (FCA), which allows </a:t>
            </a:r>
            <a:r>
              <a:rPr lang="en-US" sz="2200" dirty="0"/>
              <a:t>private citizens with knowledge of fraud to bring civil actions on behalf of the </a:t>
            </a:r>
            <a:r>
              <a:rPr lang="en-US" sz="2200" dirty="0" smtClean="0"/>
              <a:t>Government </a:t>
            </a:r>
            <a:r>
              <a:rPr lang="en-US" sz="2200" dirty="0"/>
              <a:t>and to share in any </a:t>
            </a:r>
            <a:r>
              <a:rPr lang="en-US" sz="2200" dirty="0" smtClean="0"/>
              <a:t>recovery.</a:t>
            </a:r>
          </a:p>
          <a:p>
            <a:pPr marL="0" indent="0" algn="just">
              <a:buClrTx/>
              <a:buNone/>
            </a:pPr>
            <a:endParaRPr lang="en-US" sz="2200" dirty="0" smtClean="0"/>
          </a:p>
          <a:p>
            <a:pPr algn="just">
              <a:buClrTx/>
              <a:buFont typeface="Arial" panose="020B0604020202020204" pitchFamily="34" charset="0"/>
              <a:buChar char="•"/>
            </a:pPr>
            <a:r>
              <a:rPr lang="en-US" sz="2200" dirty="0" smtClean="0"/>
              <a:t>The FCA is the Government’s </a:t>
            </a:r>
            <a:r>
              <a:rPr lang="en-US" sz="2200" dirty="0"/>
              <a:t>most important tool to uncover and punish fraud against the United </a:t>
            </a:r>
            <a:r>
              <a:rPr lang="en-US" sz="2200" dirty="0" smtClean="0"/>
              <a:t>States.</a:t>
            </a:r>
            <a:endParaRPr lang="en-US" sz="2200" dirty="0"/>
          </a:p>
        </p:txBody>
      </p:sp>
    </p:spTree>
    <p:extLst>
      <p:ext uri="{BB962C8B-B14F-4D97-AF65-F5344CB8AC3E}">
        <p14:creationId xmlns:p14="http://schemas.microsoft.com/office/powerpoint/2010/main" val="3402336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 calcmode="lin" valueType="num">
                                      <p:cBhvr additive="base">
                                        <p:cTn id="1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What does the FCA prohibit?</a:t>
            </a:r>
            <a:endParaRPr lang="en-US" dirty="0">
              <a:solidFill>
                <a:schemeClr val="tx1"/>
              </a:solidFill>
            </a:endParaRPr>
          </a:p>
        </p:txBody>
      </p:sp>
      <p:sp>
        <p:nvSpPr>
          <p:cNvPr id="3" name="Slide Number Placeholder 2"/>
          <p:cNvSpPr>
            <a:spLocks noGrp="1"/>
          </p:cNvSpPr>
          <p:nvPr>
            <p:ph type="sldNum" sz="quarter" idx="12"/>
          </p:nvPr>
        </p:nvSpPr>
        <p:spPr/>
        <p:txBody>
          <a:bodyPr/>
          <a:lstStyle/>
          <a:p>
            <a:fld id="{80E08B66-2894-4D3A-AA5A-05012D753F8A}" type="slidenum">
              <a:rPr lang="en-US" smtClean="0"/>
              <a:t>3</a:t>
            </a:fld>
            <a:endParaRPr lang="en-US"/>
          </a:p>
        </p:txBody>
      </p:sp>
      <p:sp>
        <p:nvSpPr>
          <p:cNvPr id="4" name="Content Placeholder 3"/>
          <p:cNvSpPr>
            <a:spLocks noGrp="1"/>
          </p:cNvSpPr>
          <p:nvPr>
            <p:ph sz="quarter" idx="1"/>
          </p:nvPr>
        </p:nvSpPr>
        <p:spPr/>
        <p:txBody>
          <a:bodyPr>
            <a:normAutofit fontScale="70000" lnSpcReduction="20000"/>
          </a:bodyPr>
          <a:lstStyle/>
          <a:p>
            <a:pPr marL="0" indent="0" algn="just">
              <a:buNone/>
            </a:pPr>
            <a:endParaRPr lang="en-US" sz="1900" dirty="0" smtClean="0"/>
          </a:p>
          <a:p>
            <a:pPr marL="0" indent="0" algn="just">
              <a:buNone/>
            </a:pPr>
            <a:r>
              <a:rPr lang="en-US" sz="2100" dirty="0" smtClean="0"/>
              <a:t>The FCA, 31 U.S.C. </a:t>
            </a:r>
            <a:r>
              <a:rPr lang="en-US" sz="2100" dirty="0"/>
              <a:t>§ </a:t>
            </a:r>
            <a:r>
              <a:rPr lang="en-US" sz="2100" dirty="0" smtClean="0"/>
              <a:t>3729(a)(1), provides that a person who</a:t>
            </a:r>
            <a:endParaRPr lang="en-US" sz="2100" dirty="0"/>
          </a:p>
          <a:p>
            <a:pPr marL="0" indent="0" algn="just">
              <a:buClrTx/>
              <a:buNone/>
            </a:pPr>
            <a:r>
              <a:rPr lang="en-US" sz="2100" dirty="0" smtClean="0"/>
              <a:t>	</a:t>
            </a:r>
          </a:p>
          <a:p>
            <a:pPr marL="0" indent="0" algn="just">
              <a:buClrTx/>
              <a:buNone/>
            </a:pPr>
            <a:r>
              <a:rPr lang="en-US" sz="2100" dirty="0" smtClean="0"/>
              <a:t>(</a:t>
            </a:r>
            <a:r>
              <a:rPr lang="en-US" sz="2100" dirty="0"/>
              <a:t>A) knowingly presents, or causes to be presented, a false or </a:t>
            </a:r>
            <a:r>
              <a:rPr lang="en-US" sz="2100" dirty="0" smtClean="0"/>
              <a:t>fraudulent </a:t>
            </a:r>
            <a:r>
              <a:rPr lang="en-US" sz="2100" dirty="0"/>
              <a:t>claim for payment or </a:t>
            </a:r>
            <a:r>
              <a:rPr lang="en-US" sz="2100" dirty="0" smtClean="0"/>
              <a:t>approval</a:t>
            </a:r>
          </a:p>
          <a:p>
            <a:pPr marL="0" indent="0" algn="just">
              <a:buClrTx/>
              <a:buNone/>
            </a:pPr>
            <a:endParaRPr lang="en-US" sz="2100" dirty="0" smtClean="0"/>
          </a:p>
          <a:p>
            <a:pPr marL="0" indent="0" algn="just">
              <a:buClrTx/>
              <a:buNone/>
            </a:pPr>
            <a:r>
              <a:rPr lang="en-US" sz="2100" dirty="0" smtClean="0"/>
              <a:t>(</a:t>
            </a:r>
            <a:r>
              <a:rPr lang="en-US" sz="2100" dirty="0"/>
              <a:t>B) knowingly makes, uses, or causes to be made or used, a </a:t>
            </a:r>
            <a:r>
              <a:rPr lang="en-US" sz="2100" dirty="0" smtClean="0"/>
              <a:t>false </a:t>
            </a:r>
            <a:r>
              <a:rPr lang="en-US" sz="2100" dirty="0"/>
              <a:t>record or statement material to a false or fraudulent </a:t>
            </a:r>
            <a:r>
              <a:rPr lang="en-US" sz="2100" dirty="0" smtClean="0"/>
              <a:t>claim;</a:t>
            </a:r>
          </a:p>
          <a:p>
            <a:pPr marL="0" indent="0" algn="just">
              <a:buClrTx/>
              <a:buNone/>
            </a:pPr>
            <a:endParaRPr lang="en-US" sz="2100" dirty="0"/>
          </a:p>
          <a:p>
            <a:pPr marL="0" indent="0" algn="just">
              <a:buClrTx/>
              <a:buNone/>
            </a:pPr>
            <a:r>
              <a:rPr lang="en-US" sz="2100" dirty="0" smtClean="0"/>
              <a:t>(</a:t>
            </a:r>
            <a:r>
              <a:rPr lang="en-US" sz="2100" dirty="0"/>
              <a:t>C) conspires to commit a violation of subparagraph (A), </a:t>
            </a:r>
            <a:r>
              <a:rPr lang="en-US" sz="2100" dirty="0" smtClean="0"/>
              <a:t>(</a:t>
            </a:r>
            <a:r>
              <a:rPr lang="en-US" sz="2100" dirty="0"/>
              <a:t>B), (D), (E), (F), or (G</a:t>
            </a:r>
            <a:r>
              <a:rPr lang="en-US" sz="2100" dirty="0" smtClean="0"/>
              <a:t>);</a:t>
            </a:r>
          </a:p>
          <a:p>
            <a:pPr marL="0" indent="0" algn="just">
              <a:buClrTx/>
              <a:buNone/>
            </a:pPr>
            <a:r>
              <a:rPr lang="en-US" sz="2100" dirty="0"/>
              <a:t>	</a:t>
            </a:r>
            <a:endParaRPr lang="en-US" sz="2100" dirty="0" smtClean="0"/>
          </a:p>
          <a:p>
            <a:pPr marL="0" indent="0" algn="just">
              <a:buNone/>
            </a:pPr>
            <a:r>
              <a:rPr lang="en-US" sz="2100" dirty="0"/>
              <a:t>(G) knowingly makes, uses, or causes to be made </a:t>
            </a:r>
            <a:r>
              <a:rPr lang="en-US" sz="2100" dirty="0" smtClean="0"/>
              <a:t>or </a:t>
            </a:r>
            <a:r>
              <a:rPr lang="en-US" sz="2100" dirty="0"/>
              <a:t>used, a false record or statement material to </a:t>
            </a:r>
            <a:r>
              <a:rPr lang="en-US" sz="2100" dirty="0" smtClean="0"/>
              <a:t>an obligation </a:t>
            </a:r>
            <a:r>
              <a:rPr lang="en-US" sz="2100" dirty="0"/>
              <a:t>to pay or transmit money or property to </a:t>
            </a:r>
            <a:r>
              <a:rPr lang="en-US" sz="2100" dirty="0" smtClean="0"/>
              <a:t>the </a:t>
            </a:r>
            <a:r>
              <a:rPr lang="en-US" sz="2100" dirty="0"/>
              <a:t>Government, or knowingly conceals or knowingly and improperly avoids or decreases an obligation to pay or transmit money or property to the Government,</a:t>
            </a:r>
          </a:p>
          <a:p>
            <a:pPr marL="0" indent="0" algn="just">
              <a:buNone/>
            </a:pPr>
            <a:endParaRPr lang="en-US" sz="2100" dirty="0"/>
          </a:p>
          <a:p>
            <a:pPr marL="0" indent="0" algn="just">
              <a:buNone/>
            </a:pPr>
            <a:r>
              <a:rPr lang="en-US" sz="2100" dirty="0"/>
              <a:t>is liable to the Government for a civil penalty </a:t>
            </a:r>
            <a:r>
              <a:rPr lang="en-US" sz="2100" dirty="0" smtClean="0"/>
              <a:t>for </a:t>
            </a:r>
            <a:r>
              <a:rPr lang="en-US" sz="2100" dirty="0"/>
              <a:t>each </a:t>
            </a:r>
            <a:r>
              <a:rPr lang="en-US" sz="2100" dirty="0" smtClean="0"/>
              <a:t>such </a:t>
            </a:r>
            <a:r>
              <a:rPr lang="en-US" sz="2100" dirty="0"/>
              <a:t>claim, plus three times the amount of damages sustained by the Government because of the false and/or fraudulent claim.</a:t>
            </a:r>
          </a:p>
          <a:p>
            <a:pPr marL="0" indent="0">
              <a:buClrTx/>
              <a:buNone/>
            </a:pPr>
            <a:endParaRPr lang="en-US" sz="1600" dirty="0"/>
          </a:p>
          <a:p>
            <a:pPr marL="0" indent="0">
              <a:buClrTx/>
              <a:buNone/>
            </a:pPr>
            <a:r>
              <a:rPr lang="en-US" sz="1600" dirty="0" smtClean="0"/>
              <a:t>	</a:t>
            </a:r>
          </a:p>
          <a:p>
            <a:pPr marL="0" indent="0">
              <a:buClrTx/>
              <a:buNone/>
            </a:pPr>
            <a:endParaRPr lang="en-US" sz="2200" dirty="0"/>
          </a:p>
          <a:p>
            <a:pPr marL="0" indent="0">
              <a:buClrTx/>
              <a:buNone/>
            </a:pPr>
            <a:endParaRPr lang="en-US" sz="2200" dirty="0"/>
          </a:p>
          <a:p>
            <a:pPr marL="0" indent="0">
              <a:buClrTx/>
              <a:buNone/>
            </a:pPr>
            <a:endParaRPr lang="en-US" dirty="0"/>
          </a:p>
          <a:p>
            <a:pPr>
              <a:buClrTx/>
              <a:buFont typeface="Arial" panose="020B0604020202020204" pitchFamily="34" charset="0"/>
              <a:buChar char="•"/>
            </a:pPr>
            <a:endParaRPr lang="en-US" dirty="0" smtClean="0"/>
          </a:p>
        </p:txBody>
      </p:sp>
    </p:spTree>
    <p:extLst>
      <p:ext uri="{BB962C8B-B14F-4D97-AF65-F5344CB8AC3E}">
        <p14:creationId xmlns:p14="http://schemas.microsoft.com/office/powerpoint/2010/main" val="875466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 calcmode="lin" valueType="num">
                                      <p:cBhvr additive="base">
                                        <p:cTn id="1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anim calcmode="lin" valueType="num">
                                      <p:cBhvr additive="base">
                                        <p:cTn id="2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What does the FCA prohibit</a:t>
            </a:r>
            <a:r>
              <a:rPr lang="en-US" dirty="0" smtClean="0">
                <a:solidFill>
                  <a:schemeClr val="tx1"/>
                </a:solidFill>
              </a:rPr>
              <a:t>? (cont’d)</a:t>
            </a:r>
            <a:endParaRPr lang="en-US" dirty="0">
              <a:solidFill>
                <a:schemeClr val="tx1"/>
              </a:solidFill>
            </a:endParaRPr>
          </a:p>
        </p:txBody>
      </p:sp>
      <p:sp>
        <p:nvSpPr>
          <p:cNvPr id="3" name="Slide Number Placeholder 2"/>
          <p:cNvSpPr>
            <a:spLocks noGrp="1"/>
          </p:cNvSpPr>
          <p:nvPr>
            <p:ph type="sldNum" sz="quarter" idx="12"/>
          </p:nvPr>
        </p:nvSpPr>
        <p:spPr/>
        <p:txBody>
          <a:bodyPr/>
          <a:lstStyle/>
          <a:p>
            <a:fld id="{80E08B66-2894-4D3A-AA5A-05012D753F8A}" type="slidenum">
              <a:rPr lang="en-US" smtClean="0"/>
              <a:t>4</a:t>
            </a:fld>
            <a:endParaRPr lang="en-US"/>
          </a:p>
        </p:txBody>
      </p:sp>
      <p:sp>
        <p:nvSpPr>
          <p:cNvPr id="4" name="Content Placeholder 3"/>
          <p:cNvSpPr>
            <a:spLocks noGrp="1"/>
          </p:cNvSpPr>
          <p:nvPr>
            <p:ph sz="quarter" idx="1"/>
          </p:nvPr>
        </p:nvSpPr>
        <p:spPr>
          <a:xfrm>
            <a:off x="301752" y="1527048"/>
            <a:ext cx="8503920" cy="2663952"/>
          </a:xfrm>
        </p:spPr>
        <p:txBody>
          <a:bodyPr>
            <a:normAutofit/>
          </a:bodyPr>
          <a:lstStyle/>
          <a:p>
            <a:pPr marL="0" indent="0">
              <a:buNone/>
            </a:pPr>
            <a:r>
              <a:rPr lang="en-US" dirty="0" smtClean="0"/>
              <a:t>	</a:t>
            </a:r>
          </a:p>
          <a:p>
            <a:pPr marL="0" indent="0">
              <a:buNone/>
            </a:pPr>
            <a:r>
              <a:rPr lang="en-US" sz="2000" b="1" dirty="0" smtClean="0"/>
              <a:t>The FCA also prohibits retaliatory actions against individuals.</a:t>
            </a:r>
            <a:r>
              <a:rPr lang="en-US" sz="2000" dirty="0" smtClean="0"/>
              <a:t> </a:t>
            </a:r>
          </a:p>
          <a:p>
            <a:pPr marL="0" indent="0">
              <a:buNone/>
            </a:pPr>
            <a:r>
              <a:rPr lang="en-US" sz="1600" dirty="0" smtClean="0"/>
              <a:t>Any </a:t>
            </a:r>
            <a:r>
              <a:rPr lang="en-US" sz="1600" dirty="0"/>
              <a:t>employee, contractor, or agent shall be entitled to all relief necessary to make that employee, contractor, or agent whole, if that employee, contractor, or agent is discharged, demoted, suspended, threatened, harassed, or in any other manner discriminated against in the terms and conditions of employment because of lawful acts done by the employee, contractor, agent or associated others in furtherance of an action under this section or other efforts to stop 1 or more violations of this subchapter.</a:t>
            </a:r>
          </a:p>
        </p:txBody>
      </p:sp>
      <p:pic>
        <p:nvPicPr>
          <p:cNvPr id="7" name="Picture 2" descr="Image result for whistleblower fir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4038600"/>
            <a:ext cx="3325338" cy="221689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52400" y="6400800"/>
            <a:ext cx="4419600" cy="307777"/>
          </a:xfrm>
          <a:prstGeom prst="rect">
            <a:avLst/>
          </a:prstGeom>
          <a:noFill/>
        </p:spPr>
        <p:txBody>
          <a:bodyPr wrap="square" rtlCol="0">
            <a:spAutoFit/>
          </a:bodyPr>
          <a:lstStyle/>
          <a:p>
            <a:r>
              <a:rPr lang="en-US" sz="1400" dirty="0"/>
              <a:t>31 U.S.C. 3730(h)</a:t>
            </a:r>
          </a:p>
        </p:txBody>
      </p:sp>
      <p:cxnSp>
        <p:nvCxnSpPr>
          <p:cNvPr id="8" name="Straight Connector 7"/>
          <p:cNvCxnSpPr/>
          <p:nvPr/>
        </p:nvCxnSpPr>
        <p:spPr>
          <a:xfrm>
            <a:off x="2895600" y="4038600"/>
            <a:ext cx="3325338" cy="2216891"/>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2895600" y="4038600"/>
            <a:ext cx="3325338" cy="2216891"/>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7622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09600" y="3048000"/>
            <a:ext cx="8001000" cy="2819400"/>
          </a:xfrm>
        </p:spPr>
        <p:txBody>
          <a:bodyPr>
            <a:noAutofit/>
          </a:bodyPr>
          <a:lstStyle/>
          <a:p>
            <a:endParaRPr lang="en-US" sz="4000" i="1" dirty="0" smtClean="0">
              <a:solidFill>
                <a:schemeClr val="tx1"/>
              </a:solidFill>
              <a:latin typeface="Georgia" pitchFamily="18" charset="0"/>
            </a:endParaRPr>
          </a:p>
          <a:p>
            <a:r>
              <a:rPr lang="en-US" sz="4000" i="1" dirty="0" smtClean="0">
                <a:solidFill>
                  <a:schemeClr val="tx1"/>
                </a:solidFill>
                <a:latin typeface="Georgia" pitchFamily="18" charset="0"/>
              </a:rPr>
              <a:t>Qui </a:t>
            </a:r>
            <a:r>
              <a:rPr lang="en-US" sz="4000" i="1" dirty="0">
                <a:solidFill>
                  <a:schemeClr val="tx1"/>
                </a:solidFill>
                <a:latin typeface="Georgia" pitchFamily="18" charset="0"/>
              </a:rPr>
              <a:t>Tam </a:t>
            </a:r>
            <a:r>
              <a:rPr lang="en-US" sz="4000" dirty="0" smtClean="0">
                <a:solidFill>
                  <a:schemeClr val="tx1"/>
                </a:solidFill>
                <a:latin typeface="Georgia" pitchFamily="18" charset="0"/>
              </a:rPr>
              <a:t>Procedures</a:t>
            </a:r>
            <a:endParaRPr lang="en-US" sz="4000" dirty="0">
              <a:solidFill>
                <a:schemeClr val="tx1"/>
              </a:solidFill>
            </a:endParaRPr>
          </a:p>
        </p:txBody>
      </p:sp>
      <p:sp>
        <p:nvSpPr>
          <p:cNvPr id="3" name="Title 2"/>
          <p:cNvSpPr>
            <a:spLocks noGrp="1"/>
          </p:cNvSpPr>
          <p:nvPr>
            <p:ph type="ctrTitle"/>
          </p:nvPr>
        </p:nvSpPr>
        <p:spPr/>
        <p:txBody>
          <a:bodyPr/>
          <a:lstStyle/>
          <a:p>
            <a:r>
              <a:rPr lang="en-US" sz="4400" dirty="0">
                <a:solidFill>
                  <a:schemeClr val="tx1"/>
                </a:solidFill>
                <a:latin typeface="Georgia" pitchFamily="18" charset="0"/>
              </a:rPr>
              <a:t>Introduction to </a:t>
            </a:r>
            <a:r>
              <a:rPr lang="en-US" sz="4400" i="1" dirty="0">
                <a:solidFill>
                  <a:schemeClr val="tx1"/>
                </a:solidFill>
                <a:latin typeface="Georgia" pitchFamily="18" charset="0"/>
              </a:rPr>
              <a:t>Qui Tam </a:t>
            </a:r>
            <a:r>
              <a:rPr lang="en-US" sz="4400" dirty="0">
                <a:solidFill>
                  <a:schemeClr val="tx1"/>
                </a:solidFill>
                <a:latin typeface="Georgia" pitchFamily="18" charset="0"/>
              </a:rPr>
              <a:t>Litigation</a:t>
            </a:r>
            <a:endParaRPr lang="en-US" i="1" dirty="0">
              <a:solidFill>
                <a:schemeClr val="tx1"/>
              </a:solidFill>
            </a:endParaRPr>
          </a:p>
        </p:txBody>
      </p:sp>
    </p:spTree>
    <p:extLst>
      <p:ext uri="{BB962C8B-B14F-4D97-AF65-F5344CB8AC3E}">
        <p14:creationId xmlns:p14="http://schemas.microsoft.com/office/powerpoint/2010/main" val="13777013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Step One: Pre-filing Disclosure Statement</a:t>
            </a:r>
            <a:endParaRPr lang="en-US" dirty="0">
              <a:solidFill>
                <a:schemeClr val="tx1"/>
              </a:solidFill>
            </a:endParaRPr>
          </a:p>
        </p:txBody>
      </p:sp>
      <p:sp>
        <p:nvSpPr>
          <p:cNvPr id="3" name="Slide Number Placeholder 2"/>
          <p:cNvSpPr>
            <a:spLocks noGrp="1"/>
          </p:cNvSpPr>
          <p:nvPr>
            <p:ph type="sldNum" sz="quarter" idx="12"/>
          </p:nvPr>
        </p:nvSpPr>
        <p:spPr/>
        <p:txBody>
          <a:bodyPr/>
          <a:lstStyle/>
          <a:p>
            <a:fld id="{80E08B66-2894-4D3A-AA5A-05012D753F8A}" type="slidenum">
              <a:rPr lang="en-US" smtClean="0"/>
              <a:t>6</a:t>
            </a:fld>
            <a:endParaRPr lang="en-US"/>
          </a:p>
        </p:txBody>
      </p:sp>
      <p:sp>
        <p:nvSpPr>
          <p:cNvPr id="4" name="Content Placeholder 3"/>
          <p:cNvSpPr>
            <a:spLocks noGrp="1"/>
          </p:cNvSpPr>
          <p:nvPr>
            <p:ph sz="quarter" idx="1"/>
          </p:nvPr>
        </p:nvSpPr>
        <p:spPr/>
        <p:txBody>
          <a:bodyPr>
            <a:normAutofit fontScale="92500" lnSpcReduction="10000"/>
          </a:bodyPr>
          <a:lstStyle/>
          <a:p>
            <a:pPr>
              <a:buClrTx/>
            </a:pPr>
            <a:r>
              <a:rPr lang="en-US" sz="2400" dirty="0" smtClean="0"/>
              <a:t>The FCA requires relators to disclose the allegations of fraud prior to filing a complaint in order to qualify as an “original source” in the event that the fraud has already been publicly disclosed.</a:t>
            </a:r>
          </a:p>
          <a:p>
            <a:pPr marL="0" indent="0">
              <a:buClrTx/>
              <a:buNone/>
            </a:pPr>
            <a:endParaRPr lang="en-US" sz="2400" dirty="0" smtClean="0"/>
          </a:p>
          <a:p>
            <a:pPr>
              <a:buClrTx/>
            </a:pPr>
            <a:r>
              <a:rPr lang="en-US" sz="2400" dirty="0" smtClean="0"/>
              <a:t>Pre-filing disclosures explain the fraudulent scheme, as well as the statutes and regulations that the defendant violated. They also provide the Government with background on relators.</a:t>
            </a:r>
          </a:p>
          <a:p>
            <a:pPr marL="0" indent="0">
              <a:buClrTx/>
              <a:buNone/>
            </a:pPr>
            <a:endParaRPr lang="en-US" sz="2400" dirty="0" smtClean="0"/>
          </a:p>
          <a:p>
            <a:pPr>
              <a:buClrTx/>
            </a:pPr>
            <a:r>
              <a:rPr lang="en-US" sz="2400" dirty="0" smtClean="0"/>
              <a:t>Sent to the AUSA, DOJ, and the AG offices in the states named in the action. </a:t>
            </a:r>
          </a:p>
          <a:p>
            <a:pPr marL="0" indent="0">
              <a:buClrTx/>
              <a:buNone/>
            </a:pPr>
            <a:endParaRPr lang="en-US" sz="2400" dirty="0" smtClean="0"/>
          </a:p>
          <a:p>
            <a:pPr>
              <a:buClrTx/>
            </a:pPr>
            <a:r>
              <a:rPr lang="en-US" sz="2400" dirty="0" smtClean="0"/>
              <a:t>Exhibits are not generally sent with the pre-filing disclosure.</a:t>
            </a:r>
          </a:p>
        </p:txBody>
      </p:sp>
    </p:spTree>
    <p:extLst>
      <p:ext uri="{BB962C8B-B14F-4D97-AF65-F5344CB8AC3E}">
        <p14:creationId xmlns:p14="http://schemas.microsoft.com/office/powerpoint/2010/main" val="1686355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rPr>
              <a:t>Step Two: Original Disclosure and Complaint</a:t>
            </a:r>
            <a:endParaRPr lang="en-US" dirty="0">
              <a:solidFill>
                <a:schemeClr val="tx1"/>
              </a:solidFill>
            </a:endParaRPr>
          </a:p>
        </p:txBody>
      </p:sp>
      <p:sp>
        <p:nvSpPr>
          <p:cNvPr id="3" name="Slide Number Placeholder 2"/>
          <p:cNvSpPr>
            <a:spLocks noGrp="1"/>
          </p:cNvSpPr>
          <p:nvPr>
            <p:ph type="sldNum" sz="quarter" idx="12"/>
          </p:nvPr>
        </p:nvSpPr>
        <p:spPr/>
        <p:txBody>
          <a:bodyPr/>
          <a:lstStyle/>
          <a:p>
            <a:fld id="{80E08B66-2894-4D3A-AA5A-05012D753F8A}" type="slidenum">
              <a:rPr lang="en-US" smtClean="0"/>
              <a:t>7</a:t>
            </a:fld>
            <a:endParaRPr lang="en-US"/>
          </a:p>
        </p:txBody>
      </p:sp>
      <p:sp>
        <p:nvSpPr>
          <p:cNvPr id="4" name="Content Placeholder 3"/>
          <p:cNvSpPr>
            <a:spLocks noGrp="1"/>
          </p:cNvSpPr>
          <p:nvPr>
            <p:ph sz="quarter" idx="1"/>
          </p:nvPr>
        </p:nvSpPr>
        <p:spPr/>
        <p:txBody>
          <a:bodyPr>
            <a:normAutofit fontScale="92500" lnSpcReduction="20000"/>
          </a:bodyPr>
          <a:lstStyle/>
          <a:p>
            <a:pPr>
              <a:buClrTx/>
            </a:pPr>
            <a:r>
              <a:rPr lang="en-US" dirty="0" smtClean="0"/>
              <a:t>We wait at least one week to send the original disclosure and file the complaint.</a:t>
            </a:r>
          </a:p>
          <a:p>
            <a:pPr marL="0" indent="0">
              <a:buClrTx/>
              <a:buNone/>
            </a:pPr>
            <a:endParaRPr lang="en-US" dirty="0" smtClean="0"/>
          </a:p>
          <a:p>
            <a:pPr>
              <a:buClrTx/>
            </a:pPr>
            <a:r>
              <a:rPr lang="en-US" dirty="0" smtClean="0"/>
              <a:t>The original disclosure is very similar to the pre-filing disclosure in form and substance but fulfills a different requirement under the FCA.</a:t>
            </a:r>
          </a:p>
          <a:p>
            <a:pPr marL="0" indent="0">
              <a:buClrTx/>
              <a:buNone/>
            </a:pPr>
            <a:endParaRPr lang="en-US" dirty="0" smtClean="0"/>
          </a:p>
          <a:p>
            <a:pPr>
              <a:buClrTx/>
            </a:pPr>
            <a:r>
              <a:rPr lang="en-US" dirty="0" smtClean="0"/>
              <a:t>We submit all referenced exhibits and all other evidence regarding the fraud with the </a:t>
            </a:r>
            <a:r>
              <a:rPr lang="en-US" dirty="0"/>
              <a:t>o</a:t>
            </a:r>
            <a:r>
              <a:rPr lang="en-US" dirty="0" smtClean="0"/>
              <a:t>riginal </a:t>
            </a:r>
            <a:r>
              <a:rPr lang="en-US" dirty="0"/>
              <a:t>d</a:t>
            </a:r>
            <a:r>
              <a:rPr lang="en-US" dirty="0" smtClean="0"/>
              <a:t>isclosure.</a:t>
            </a:r>
          </a:p>
          <a:p>
            <a:pPr marL="0" indent="0">
              <a:buClrTx/>
              <a:buNone/>
            </a:pPr>
            <a:endParaRPr lang="en-US" dirty="0" smtClean="0"/>
          </a:p>
          <a:p>
            <a:pPr>
              <a:buClrTx/>
            </a:pPr>
            <a:r>
              <a:rPr lang="en-US" dirty="0" smtClean="0"/>
              <a:t>All complaints are filed under seal and served on the AUSA, DOJ, and AGs.</a:t>
            </a:r>
          </a:p>
          <a:p>
            <a:pPr marL="0" indent="0">
              <a:buClrTx/>
              <a:buNone/>
            </a:pPr>
            <a:endParaRPr lang="en-US" dirty="0" smtClean="0"/>
          </a:p>
          <a:p>
            <a:pPr marL="0" indent="0">
              <a:buClrTx/>
              <a:buNone/>
            </a:pPr>
            <a:endParaRPr lang="en-US" dirty="0" smtClean="0"/>
          </a:p>
        </p:txBody>
      </p:sp>
    </p:spTree>
    <p:extLst>
      <p:ext uri="{BB962C8B-B14F-4D97-AF65-F5344CB8AC3E}">
        <p14:creationId xmlns:p14="http://schemas.microsoft.com/office/powerpoint/2010/main" val="4157956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Step Three: The Government Investigates</a:t>
            </a:r>
            <a:endParaRPr lang="en-US" dirty="0">
              <a:solidFill>
                <a:schemeClr val="tx1"/>
              </a:solidFill>
            </a:endParaRPr>
          </a:p>
        </p:txBody>
      </p:sp>
      <p:sp>
        <p:nvSpPr>
          <p:cNvPr id="3" name="Slide Number Placeholder 2"/>
          <p:cNvSpPr>
            <a:spLocks noGrp="1"/>
          </p:cNvSpPr>
          <p:nvPr>
            <p:ph type="sldNum" sz="quarter" idx="12"/>
          </p:nvPr>
        </p:nvSpPr>
        <p:spPr/>
        <p:txBody>
          <a:bodyPr/>
          <a:lstStyle/>
          <a:p>
            <a:fld id="{80E08B66-2894-4D3A-AA5A-05012D753F8A}" type="slidenum">
              <a:rPr lang="en-US" smtClean="0"/>
              <a:t>8</a:t>
            </a:fld>
            <a:endParaRPr lang="en-US"/>
          </a:p>
        </p:txBody>
      </p:sp>
      <p:sp>
        <p:nvSpPr>
          <p:cNvPr id="4" name="Content Placeholder 3"/>
          <p:cNvSpPr>
            <a:spLocks noGrp="1"/>
          </p:cNvSpPr>
          <p:nvPr>
            <p:ph sz="quarter" idx="1"/>
          </p:nvPr>
        </p:nvSpPr>
        <p:spPr/>
        <p:txBody>
          <a:bodyPr>
            <a:normAutofit lnSpcReduction="10000"/>
          </a:bodyPr>
          <a:lstStyle/>
          <a:p>
            <a:pPr>
              <a:buClrTx/>
            </a:pPr>
            <a:r>
              <a:rPr lang="en-US" dirty="0" smtClean="0"/>
              <a:t>Once the complaint has been filed, it remains under seal while the Government investigates. The defendant does not know the identities of the whistleblower – it does not even know there is a lawsuit while it is under seal.</a:t>
            </a:r>
          </a:p>
          <a:p>
            <a:pPr marL="0" indent="0">
              <a:buClrTx/>
              <a:buNone/>
            </a:pPr>
            <a:endParaRPr lang="en-US" dirty="0" smtClean="0"/>
          </a:p>
          <a:p>
            <a:pPr>
              <a:buClrTx/>
            </a:pPr>
            <a:r>
              <a:rPr lang="en-US" dirty="0" smtClean="0"/>
              <a:t>The Government meets with the relator to get more details on the allegations and evidence, as well as information on witnesses to interview and documents to request from the defendant. This is called a relator interview.</a:t>
            </a:r>
          </a:p>
          <a:p>
            <a:pPr marL="0" indent="0">
              <a:buClrTx/>
              <a:buNone/>
            </a:pPr>
            <a:endParaRPr lang="en-US" dirty="0"/>
          </a:p>
        </p:txBody>
      </p:sp>
    </p:spTree>
    <p:extLst>
      <p:ext uri="{BB962C8B-B14F-4D97-AF65-F5344CB8AC3E}">
        <p14:creationId xmlns:p14="http://schemas.microsoft.com/office/powerpoint/2010/main" val="4157956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Step Three: The Government Investigates</a:t>
            </a:r>
            <a:endParaRPr lang="en-US" dirty="0">
              <a:solidFill>
                <a:schemeClr val="tx1"/>
              </a:solidFill>
            </a:endParaRPr>
          </a:p>
        </p:txBody>
      </p:sp>
      <p:sp>
        <p:nvSpPr>
          <p:cNvPr id="3" name="Slide Number Placeholder 2"/>
          <p:cNvSpPr>
            <a:spLocks noGrp="1"/>
          </p:cNvSpPr>
          <p:nvPr>
            <p:ph type="sldNum" sz="quarter" idx="12"/>
          </p:nvPr>
        </p:nvSpPr>
        <p:spPr/>
        <p:txBody>
          <a:bodyPr/>
          <a:lstStyle/>
          <a:p>
            <a:fld id="{80E08B66-2894-4D3A-AA5A-05012D753F8A}" type="slidenum">
              <a:rPr lang="en-US" smtClean="0"/>
              <a:t>9</a:t>
            </a:fld>
            <a:endParaRPr lang="en-US"/>
          </a:p>
        </p:txBody>
      </p:sp>
      <p:sp>
        <p:nvSpPr>
          <p:cNvPr id="4" name="Content Placeholder 3"/>
          <p:cNvSpPr>
            <a:spLocks noGrp="1"/>
          </p:cNvSpPr>
          <p:nvPr>
            <p:ph sz="quarter" idx="1"/>
          </p:nvPr>
        </p:nvSpPr>
        <p:spPr/>
        <p:txBody>
          <a:bodyPr>
            <a:normAutofit fontScale="92500"/>
          </a:bodyPr>
          <a:lstStyle/>
          <a:p>
            <a:pPr>
              <a:buClrTx/>
            </a:pPr>
            <a:r>
              <a:rPr lang="en-US" u="sng" dirty="0" smtClean="0"/>
              <a:t>Relator interviews</a:t>
            </a:r>
            <a:r>
              <a:rPr lang="en-US" dirty="0" smtClean="0"/>
              <a:t>:</a:t>
            </a:r>
          </a:p>
          <a:p>
            <a:pPr lvl="1">
              <a:buClrTx/>
            </a:pPr>
            <a:r>
              <a:rPr lang="en-US" dirty="0" smtClean="0">
                <a:solidFill>
                  <a:schemeClr val="tx1"/>
                </a:solidFill>
              </a:rPr>
              <a:t>Scheduled within 2 or 3 months of filing</a:t>
            </a:r>
          </a:p>
          <a:p>
            <a:pPr lvl="1">
              <a:buClrTx/>
            </a:pPr>
            <a:r>
              <a:rPr lang="en-US" dirty="0" smtClean="0">
                <a:solidFill>
                  <a:schemeClr val="tx1"/>
                </a:solidFill>
              </a:rPr>
              <a:t>Attendees include AUSA, DOJ attorney, AG’s office (if applicable), OIG attorney from the affected government agency, and investigators</a:t>
            </a:r>
          </a:p>
          <a:p>
            <a:pPr lvl="1">
              <a:buClrTx/>
            </a:pPr>
            <a:r>
              <a:rPr lang="en-US" dirty="0" smtClean="0">
                <a:solidFill>
                  <a:schemeClr val="tx1"/>
                </a:solidFill>
              </a:rPr>
              <a:t>Purpose is for Government to learn what it needs to know in order to investigate the fraud – similar to meeting with our office to discuss the potential case.</a:t>
            </a:r>
          </a:p>
          <a:p>
            <a:pPr lvl="1">
              <a:buClrTx/>
            </a:pPr>
            <a:r>
              <a:rPr lang="en-US" dirty="0" smtClean="0">
                <a:solidFill>
                  <a:schemeClr val="tx1"/>
                </a:solidFill>
              </a:rPr>
              <a:t>The format is generally Q&amp;A and covers background on relators, how you learned of fraud, background on the defendant, how the fraud worked, evidence gathered and/or available, and potential witnesses.</a:t>
            </a:r>
          </a:p>
          <a:p>
            <a:pPr lvl="1">
              <a:buClrTx/>
            </a:pPr>
            <a:r>
              <a:rPr lang="en-US" dirty="0" smtClean="0">
                <a:solidFill>
                  <a:schemeClr val="tx1"/>
                </a:solidFill>
              </a:rPr>
              <a:t>We provide all evidence to the Government when we file the case, and we provide a witness list either before or at the interview.</a:t>
            </a:r>
          </a:p>
          <a:p>
            <a:pPr marL="0" indent="0">
              <a:buClrTx/>
              <a:buNone/>
            </a:pPr>
            <a:endParaRPr lang="en-US" dirty="0"/>
          </a:p>
        </p:txBody>
      </p:sp>
    </p:spTree>
    <p:extLst>
      <p:ext uri="{BB962C8B-B14F-4D97-AF65-F5344CB8AC3E}">
        <p14:creationId xmlns:p14="http://schemas.microsoft.com/office/powerpoint/2010/main" val="2087008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1944</TotalTime>
  <Words>1114</Words>
  <Application>Microsoft Office PowerPoint</Application>
  <PresentationFormat>On-screen Show (4:3)</PresentationFormat>
  <Paragraphs>119</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Georgia</vt:lpstr>
      <vt:lpstr>Wingdings</vt:lpstr>
      <vt:lpstr>Wingdings 2</vt:lpstr>
      <vt:lpstr>Civic</vt:lpstr>
      <vt:lpstr>Introduction to Qui Tam Litigation</vt:lpstr>
      <vt:lpstr>What is a “qui tam?”</vt:lpstr>
      <vt:lpstr>What does the FCA prohibit?</vt:lpstr>
      <vt:lpstr>What does the FCA prohibit? (cont’d)</vt:lpstr>
      <vt:lpstr>Introduction to Qui Tam Litigation</vt:lpstr>
      <vt:lpstr>Step One: Pre-filing Disclosure Statement</vt:lpstr>
      <vt:lpstr>Step Two: Original Disclosure and Complaint</vt:lpstr>
      <vt:lpstr>Step Three: The Government Investigates</vt:lpstr>
      <vt:lpstr>Step Three: The Government Investigates</vt:lpstr>
      <vt:lpstr>Step Three: The Government Investigates (Cont’d)</vt:lpstr>
      <vt:lpstr>Step Four: Intervention or Declination</vt:lpstr>
      <vt:lpstr>Step Four: Intervention or Declination (Cont’d)</vt:lpstr>
      <vt:lpstr>Introduction to Qui Tam Litigation</vt:lpstr>
      <vt:lpstr>What Relators Should and Should Not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Janis Gorton</dc:creator>
  <cp:lastModifiedBy>Janis Gorton</cp:lastModifiedBy>
  <cp:revision>327</cp:revision>
  <dcterms:created xsi:type="dcterms:W3CDTF">2015-12-01T16:19:43Z</dcterms:created>
  <dcterms:modified xsi:type="dcterms:W3CDTF">2018-08-22T21:07:31Z</dcterms:modified>
</cp:coreProperties>
</file>